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2" r:id="rId3"/>
    <p:sldId id="299" r:id="rId4"/>
    <p:sldId id="300" r:id="rId5"/>
    <p:sldId id="320" r:id="rId6"/>
    <p:sldId id="303" r:id="rId7"/>
    <p:sldId id="304" r:id="rId8"/>
    <p:sldId id="319" r:id="rId9"/>
    <p:sldId id="305" r:id="rId10"/>
    <p:sldId id="306" r:id="rId11"/>
    <p:sldId id="307" r:id="rId12"/>
    <p:sldId id="317" r:id="rId13"/>
    <p:sldId id="321" r:id="rId14"/>
    <p:sldId id="322" r:id="rId15"/>
    <p:sldId id="323" r:id="rId16"/>
    <p:sldId id="325" r:id="rId17"/>
    <p:sldId id="324" r:id="rId18"/>
    <p:sldId id="326" r:id="rId19"/>
    <p:sldId id="327" r:id="rId20"/>
    <p:sldId id="29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jka Ivandic Blazina" initials="ZIB" lastIdx="1" clrIdx="0">
    <p:extLst>
      <p:ext uri="{19B8F6BF-5375-455C-9EA6-DF929625EA0E}">
        <p15:presenceInfo xmlns:p15="http://schemas.microsoft.com/office/powerpoint/2012/main" userId="S-1-5-21-1597364109-4052486039-3059465812-1735" providerId="AD"/>
      </p:ext>
    </p:extLst>
  </p:cmAuthor>
  <p:cmAuthor id="2" name="Blanka Mrsic Valincic" initials="BMV" lastIdx="1" clrIdx="1">
    <p:extLst>
      <p:ext uri="{19B8F6BF-5375-455C-9EA6-DF929625EA0E}">
        <p15:presenceInfo xmlns:p15="http://schemas.microsoft.com/office/powerpoint/2012/main" userId="S-1-5-21-1597364109-4052486039-3059465812-1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877"/>
    <a:srgbClr val="E88E31"/>
    <a:srgbClr val="149A4B"/>
    <a:srgbClr val="A41568"/>
    <a:srgbClr val="27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CE15-CAB0-4DD7-BBE3-C3CC96130994}" type="datetimeFigureOut">
              <a:rPr lang="hr-HR" smtClean="0"/>
              <a:t>25.2.2020.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2F07E-DAA4-4C12-B2EC-2993A695D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745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0A0F-D19B-4462-BDA0-8C7F7E4EF322}" type="datetimeFigureOut">
              <a:rPr lang="hr-HR" smtClean="0"/>
              <a:t>25.2.2020.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CAFF-7D64-4B5B-BF23-208C0C005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6072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AFF-7D64-4B5B-BF23-208C0C00588F}" type="slidenum">
              <a:rPr lang="hr-HR" smtClean="0"/>
              <a:t>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86DD35-7FEE-483E-A093-531F2CFFB1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49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2/25/2020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sf@mdomsp.hr" TargetMode="External"/><Relationship Id="rId2" Type="http://schemas.openxmlformats.org/officeDocument/2006/relationships/hyperlink" Target="https://mdomsp.gov.h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udruge@mdomsp.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7"/>
          <p:cNvSpPr txBox="1">
            <a:spLocks/>
          </p:cNvSpPr>
          <p:nvPr/>
        </p:nvSpPr>
        <p:spPr bwMode="auto">
          <a:xfrm>
            <a:off x="1" y="1091952"/>
            <a:ext cx="9043792" cy="53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GB" sz="1200" dirty="0">
              <a:solidFill>
                <a:srgbClr val="002060"/>
              </a:solidFill>
            </a:endParaRPr>
          </a:p>
          <a:p>
            <a:pPr algn="ctr"/>
            <a:endParaRPr lang="hr-HR" sz="1800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endParaRPr lang="hr-HR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 DANI 2020.</a:t>
            </a:r>
            <a:endParaRPr lang="hr-HR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2700" b="1" dirty="0">
                <a:solidFill>
                  <a:srgbClr val="002060"/>
                </a:solidFill>
              </a:rPr>
              <a:t>Predstavljanje projekata, programa i operacija u nadležnosti</a:t>
            </a:r>
          </a:p>
          <a:p>
            <a:pPr algn="ctr"/>
            <a:r>
              <a:rPr lang="hr-HR" sz="2700" b="1" i="1" dirty="0">
                <a:solidFill>
                  <a:srgbClr val="002060"/>
                </a:solidFill>
              </a:rPr>
              <a:t>Ministarstva za demografiju, obitelj, mlade i socijalnu politiku</a:t>
            </a:r>
          </a:p>
          <a:p>
            <a:pPr algn="ctr"/>
            <a:endParaRPr lang="hr-HR" sz="2700" b="1" i="1" dirty="0">
              <a:solidFill>
                <a:srgbClr val="002060"/>
              </a:solidFill>
            </a:endParaRPr>
          </a:p>
          <a:p>
            <a:pPr algn="r"/>
            <a:endParaRPr lang="hr-HR" sz="2700" b="1" i="1" dirty="0">
              <a:solidFill>
                <a:srgbClr val="002060"/>
              </a:solidFill>
            </a:endParaRPr>
          </a:p>
          <a:p>
            <a:pPr algn="r"/>
            <a:endParaRPr lang="hr-HR" sz="2700" b="1" i="1" dirty="0">
              <a:solidFill>
                <a:srgbClr val="002060"/>
              </a:solidFill>
            </a:endParaRPr>
          </a:p>
          <a:p>
            <a:pPr algn="r"/>
            <a:endParaRPr lang="hr-HR" sz="2700" b="1" i="1" dirty="0">
              <a:solidFill>
                <a:srgbClr val="002060"/>
              </a:solidFill>
            </a:endParaRPr>
          </a:p>
          <a:p>
            <a:pPr algn="r"/>
            <a:r>
              <a:rPr lang="hr-HR" sz="2700" b="1" i="1" dirty="0">
                <a:solidFill>
                  <a:srgbClr val="002060"/>
                </a:solidFill>
              </a:rPr>
              <a:t>I. dio</a:t>
            </a:r>
          </a:p>
          <a:p>
            <a:pPr algn="ctr"/>
            <a:r>
              <a:rPr lang="hr-HR" sz="27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hr-HR" b="1" dirty="0">
                <a:solidFill>
                  <a:srgbClr val="002060"/>
                </a:solidFill>
              </a:rPr>
              <a:t> </a:t>
            </a:r>
          </a:p>
          <a:p>
            <a:endParaRPr lang="hr-HR" sz="1800" dirty="0">
              <a:solidFill>
                <a:srgbClr val="002060"/>
              </a:solidFill>
            </a:endParaRPr>
          </a:p>
          <a:p>
            <a:endParaRPr lang="hr-HR" sz="1800" dirty="0">
              <a:solidFill>
                <a:srgbClr val="002060"/>
              </a:solidFill>
            </a:endParaRPr>
          </a:p>
          <a:p>
            <a:endParaRPr lang="en-GB" sz="1800" dirty="0">
              <a:solidFill>
                <a:srgbClr val="002060"/>
              </a:solidFill>
            </a:endParaRPr>
          </a:p>
          <a:p>
            <a:pPr eaLnBrk="1" hangingPunct="1"/>
            <a:endParaRPr lang="en-US" sz="1000" dirty="0">
              <a:solidFill>
                <a:srgbClr val="002060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FBB7956-182E-4AC7-B1FD-A58A2331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1" y="145754"/>
            <a:ext cx="2837675" cy="715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C047C-07CA-4FAC-8646-C979BED4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775432"/>
          </a:xfrm>
        </p:spPr>
        <p:txBody>
          <a:bodyPr/>
          <a:lstStyle/>
          <a:p>
            <a:r>
              <a:rPr lang="hr-HR" sz="3000" b="1" dirty="0">
                <a:solidFill>
                  <a:srgbClr val="002060"/>
                </a:solidFill>
              </a:rPr>
              <a:t>3. Projekti usmjereni mladima</a:t>
            </a:r>
            <a:endParaRPr lang="hr-HR" sz="30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B3FD4A1E-D69E-4FD0-96C7-CC8785E2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6731"/>
            <a:ext cx="8640960" cy="5095833"/>
          </a:xfrm>
        </p:spPr>
        <p:txBody>
          <a:bodyPr>
            <a:noAutofit/>
          </a:bodyPr>
          <a:lstStyle/>
          <a:p>
            <a:pPr marL="301943" lvl="1" indent="0">
              <a:lnSpc>
                <a:spcPct val="150000"/>
              </a:lnSpc>
              <a:buNone/>
            </a:pPr>
            <a:r>
              <a:rPr lang="hr-HR" sz="1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Poziva: </a:t>
            </a: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osnaživanje udruga mladih i za mlade te jedinica lokalne i područne (regionalne) samouprave u svrhu podizanja kvalitete života mladih</a:t>
            </a:r>
            <a:endParaRPr lang="hr-HR" sz="1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potpodručja: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Aktivno sudjelovanje mladih u društvu  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Savjetovanje i informiranje mladih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     	a) savjetovanje i informiranje mladih kroz regionalne informativne centre 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   	  b) savjetovanje i informiranje mladih kroz lokalne informativne centre	</a:t>
            </a:r>
          </a:p>
          <a:p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Organizacija slobodnog vremena mladih</a:t>
            </a:r>
          </a:p>
          <a:p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Centri za mlade	</a:t>
            </a:r>
          </a:p>
          <a:p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Povećanje znanja i vještina, zapošljivosti i konkurentnosti na tržištu rada te  poticanje socijalnog uključivanja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	a) Osposobljavanje za (socijalno) poduzetništvo i samozapošljavanje 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	b) Rad s mladima koji nisu u sustavu obrazovanja i osposobljavanja te koji nisu zaposleni (mladi u 	NEET statusu) 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	c)  Mladi u ruralnim sredinama 				</a:t>
            </a:r>
          </a:p>
          <a:p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Lokalni i regionalni programi za mlade</a:t>
            </a: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1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CAA2F0-CA55-4C17-9FB0-664F7288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</a:rPr>
              <a:t>4. L</a:t>
            </a:r>
            <a:r>
              <a:rPr lang="en-GB" sz="2800" b="1" dirty="0" err="1">
                <a:solidFill>
                  <a:srgbClr val="002060"/>
                </a:solidFill>
              </a:rPr>
              <a:t>okalni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hr-HR" sz="2800" b="1" dirty="0">
                <a:solidFill>
                  <a:srgbClr val="002060"/>
                </a:solidFill>
              </a:rPr>
              <a:t>i regionalni </a:t>
            </a:r>
            <a:r>
              <a:rPr lang="en-GB" sz="2800" b="1" dirty="0" err="1">
                <a:solidFill>
                  <a:srgbClr val="002060"/>
                </a:solidFill>
              </a:rPr>
              <a:t>volonterski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centr</a:t>
            </a:r>
            <a:r>
              <a:rPr lang="hr-HR" sz="2800" b="1" dirty="0">
                <a:solidFill>
                  <a:srgbClr val="002060"/>
                </a:solidFill>
              </a:rPr>
              <a:t>i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BAD53ADB-2A4F-4D7F-AA13-4B4D7C4D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67998"/>
            <a:ext cx="8640960" cy="4680520"/>
          </a:xfrm>
        </p:spPr>
        <p:txBody>
          <a:bodyPr>
            <a:noAutofit/>
          </a:bodyPr>
          <a:lstStyle/>
          <a:p>
            <a:pPr marL="301943" lvl="1" indent="0" algn="just">
              <a:lnSpc>
                <a:spcPct val="150000"/>
              </a:lnSpc>
              <a:buNone/>
            </a:pPr>
            <a:r>
              <a:rPr lang="hr-HR" sz="1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Poziva: </a:t>
            </a: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600" dirty="0">
                <a:solidFill>
                  <a:srgbClr val="002060"/>
                </a:solidFill>
              </a:rPr>
              <a:t>romoviranje i razvoj volonterstva na području Republike Hrvatske kroz financiranje lokalnih i regionalnih volonterskih centara - udruga koje se sustavno bave razvojem volonterstva na lokalnoj odnosno regionalnoj razini</a:t>
            </a:r>
            <a:endParaRPr lang="hr-HR" sz="1600" u="sng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</a:t>
            </a:r>
            <a:r>
              <a:rPr lang="hr-HR" sz="1600" b="1" dirty="0" err="1">
                <a:solidFill>
                  <a:srgbClr val="002060"/>
                </a:solidFill>
              </a:rPr>
              <a:t>potpodručja</a:t>
            </a:r>
            <a:r>
              <a:rPr lang="hr-HR" sz="1600" b="1" dirty="0">
                <a:solidFill>
                  <a:srgbClr val="002060"/>
                </a:solidFill>
              </a:rPr>
              <a:t>:</a:t>
            </a:r>
            <a:endParaRPr lang="hr-HR" sz="1600" dirty="0">
              <a:solidFill>
                <a:srgbClr val="002060"/>
              </a:solidFill>
            </a:endParaRPr>
          </a:p>
          <a:p>
            <a:pPr marL="587693" lvl="1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 Lokalni volonterski centri</a:t>
            </a:r>
          </a:p>
          <a:p>
            <a:pPr marL="587693" lvl="1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 Regionalni volonterski centri</a:t>
            </a:r>
          </a:p>
          <a:p>
            <a:pPr marL="301943" lvl="1" indent="0">
              <a:buNone/>
            </a:pP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6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91AD6-0638-4D7C-B358-4FF44D75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6601"/>
            <a:ext cx="8229600" cy="1155700"/>
          </a:xfrm>
        </p:spPr>
        <p:txBody>
          <a:bodyPr/>
          <a:lstStyle/>
          <a:p>
            <a:r>
              <a:rPr lang="hr-HR" sz="3200" b="1" dirty="0">
                <a:solidFill>
                  <a:srgbClr val="002060"/>
                </a:solidFill>
              </a:rPr>
              <a:t/>
            </a:r>
            <a:br>
              <a:rPr lang="hr-HR" sz="3200" b="1" dirty="0">
                <a:solidFill>
                  <a:srgbClr val="002060"/>
                </a:solidFill>
              </a:rPr>
            </a:br>
            <a:r>
              <a:rPr lang="hr-HR" sz="3500" b="1" dirty="0">
                <a:solidFill>
                  <a:srgbClr val="002060"/>
                </a:solidFill>
              </a:rPr>
              <a:t>Financiranje udruga iz sredstava </a:t>
            </a:r>
            <a:br>
              <a:rPr lang="hr-HR" sz="3500" b="1" dirty="0">
                <a:solidFill>
                  <a:srgbClr val="002060"/>
                </a:solidFill>
              </a:rPr>
            </a:br>
            <a:r>
              <a:rPr lang="hr-HR" sz="3500" b="1" i="1" dirty="0">
                <a:solidFill>
                  <a:srgbClr val="002060"/>
                </a:solidFill>
              </a:rPr>
              <a:t>Europskog socijalnog fonda (ESF)</a:t>
            </a:r>
            <a:r>
              <a:rPr lang="hr-HR" sz="3500" b="1" dirty="0">
                <a:solidFill>
                  <a:srgbClr val="002060"/>
                </a:solidFill>
              </a:rPr>
              <a:t> </a:t>
            </a:r>
            <a:r>
              <a:rPr lang="hr-HR" sz="3200" b="1" dirty="0">
                <a:solidFill>
                  <a:srgbClr val="002060"/>
                </a:solidFill>
              </a:rPr>
              <a:t/>
            </a:r>
            <a:br>
              <a:rPr lang="hr-HR" sz="3200" b="1" dirty="0">
                <a:solidFill>
                  <a:srgbClr val="002060"/>
                </a:solidFill>
              </a:rPr>
            </a:br>
            <a:endParaRPr lang="hr-HR" sz="3200" b="1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205" y="4483223"/>
            <a:ext cx="3794095" cy="122178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7A591AD6-0638-4D7C-B358-4FF44D758DFD}"/>
              </a:ext>
            </a:extLst>
          </p:cNvPr>
          <p:cNvSpPr txBox="1">
            <a:spLocks/>
          </p:cNvSpPr>
          <p:nvPr/>
        </p:nvSpPr>
        <p:spPr bwMode="auto">
          <a:xfrm>
            <a:off x="419100" y="27305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hr-HR" sz="3200" b="1" dirty="0">
                <a:solidFill>
                  <a:srgbClr val="002060"/>
                </a:solidFill>
              </a:rPr>
              <a:t/>
            </a:r>
            <a:br>
              <a:rPr lang="hr-HR" sz="32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Operativni program </a:t>
            </a:r>
          </a:p>
          <a:p>
            <a:r>
              <a:rPr lang="hr-HR" sz="3000" b="1" dirty="0">
                <a:solidFill>
                  <a:srgbClr val="002060"/>
                </a:solidFill>
              </a:rPr>
              <a:t>„Učinkoviti ljudski potencijali 2014. – 2020.”</a:t>
            </a:r>
            <a:br>
              <a:rPr lang="hr-HR" sz="3000" b="1" dirty="0">
                <a:solidFill>
                  <a:srgbClr val="002060"/>
                </a:solidFill>
              </a:rPr>
            </a:br>
            <a:endParaRPr lang="hr-HR" sz="3000" b="1" dirty="0">
              <a:solidFill>
                <a:srgbClr val="002060"/>
              </a:solidFill>
            </a:endParaRPr>
          </a:p>
        </p:txBody>
      </p:sp>
      <p:pic>
        <p:nvPicPr>
          <p:cNvPr id="6" name="Slika 2">
            <a:extLst>
              <a:ext uri="{FF2B5EF4-FFF2-40B4-BE49-F238E27FC236}">
                <a16:creationId xmlns:a16="http://schemas.microsoft.com/office/drawing/2014/main" id="{A898EA13-41F8-45F4-810E-BAF01796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25" y="4649742"/>
            <a:ext cx="283488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1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73" y="274637"/>
            <a:ext cx="8630432" cy="1189037"/>
          </a:xfrm>
        </p:spPr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</a:rPr>
              <a:t>Razvoj, širenje i unaprjeđenje kvalitete </a:t>
            </a:r>
            <a:r>
              <a:rPr lang="hr-HR" sz="2800" b="1" dirty="0" err="1">
                <a:solidFill>
                  <a:srgbClr val="002060"/>
                </a:solidFill>
              </a:rPr>
              <a:t>izvaninstitucijskih</a:t>
            </a:r>
            <a:r>
              <a:rPr lang="hr-HR" sz="2800" b="1" dirty="0">
                <a:solidFill>
                  <a:srgbClr val="002060"/>
                </a:solidFill>
              </a:rPr>
              <a:t/>
            </a:r>
            <a:br>
              <a:rPr lang="hr-HR" sz="2800" b="1" dirty="0">
                <a:solidFill>
                  <a:srgbClr val="002060"/>
                </a:solidFill>
              </a:rPr>
            </a:br>
            <a:r>
              <a:rPr lang="hr-HR" sz="2800" b="1" dirty="0">
                <a:solidFill>
                  <a:srgbClr val="002060"/>
                </a:solidFill>
              </a:rPr>
              <a:t>socijalnih usluga kao podrška procesu </a:t>
            </a:r>
            <a:r>
              <a:rPr lang="hr-HR" sz="2800" b="1" dirty="0" err="1">
                <a:solidFill>
                  <a:srgbClr val="002060"/>
                </a:solidFill>
              </a:rPr>
              <a:t>deinstitucionalizacije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5888"/>
          </a:xfrm>
        </p:spPr>
        <p:txBody>
          <a:bodyPr/>
          <a:lstStyle/>
          <a:p>
            <a:pPr marL="0" lvl="0" indent="0" algn="just" eaLnBrk="0" hangingPunct="0">
              <a:buNone/>
              <a:defRPr/>
            </a:pPr>
            <a:endParaRPr lang="hr-HR" sz="1800" b="1" dirty="0">
              <a:solidFill>
                <a:srgbClr val="002060"/>
              </a:solidFill>
              <a:cs typeface="Myriad Pro Light SemiExt" charset="0"/>
            </a:endParaRPr>
          </a:p>
          <a:p>
            <a:pPr marL="0" lvl="0" indent="0" algn="just" eaLnBrk="0" hangingPunct="0">
              <a:buNone/>
              <a:defRPr/>
            </a:pPr>
            <a:r>
              <a:rPr lang="hr-HR" sz="1800" b="1" dirty="0">
                <a:solidFill>
                  <a:srgbClr val="002060"/>
                </a:solidFill>
                <a:cs typeface="Myriad Pro Light SemiExt" charset="0"/>
              </a:rPr>
              <a:t>Indikativna </a:t>
            </a:r>
            <a:r>
              <a:rPr lang="hr-HR" sz="1800" b="1" dirty="0" smtClean="0">
                <a:solidFill>
                  <a:srgbClr val="002060"/>
                </a:solidFill>
                <a:cs typeface="Myriad Pro Light SemiExt" charset="0"/>
              </a:rPr>
              <a:t>vrijednost</a:t>
            </a:r>
            <a:r>
              <a:rPr lang="hr-HR" sz="1800" dirty="0" smtClean="0">
                <a:solidFill>
                  <a:srgbClr val="002060"/>
                </a:solidFill>
                <a:cs typeface="Myriad Pro Light SemiExt" charset="0"/>
              </a:rPr>
              <a:t>: 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100.000.000,00 kuna </a:t>
            </a:r>
          </a:p>
          <a:p>
            <a:pPr marL="0" lvl="0" indent="0" algn="just" eaLnBrk="0" hangingPunct="0">
              <a:buNone/>
              <a:defRPr/>
            </a:pPr>
            <a:r>
              <a:rPr lang="hr-HR" sz="1800" b="1" dirty="0">
                <a:solidFill>
                  <a:srgbClr val="002060"/>
                </a:solidFill>
                <a:cs typeface="Myriad Pro Light SemiExt" charset="0"/>
              </a:rPr>
              <a:t>Indikativni datum objave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: veljača 2020. godine</a:t>
            </a:r>
          </a:p>
          <a:p>
            <a:pPr marL="0" lvl="0" indent="0" algn="just" eaLnBrk="0" hangingPunct="0">
              <a:buNone/>
              <a:defRPr/>
            </a:pPr>
            <a:r>
              <a:rPr lang="hr-HR" sz="1800" b="1" dirty="0">
                <a:solidFill>
                  <a:srgbClr val="002060"/>
                </a:solidFill>
                <a:cs typeface="Myriad Pro Light SemiExt" charset="0"/>
              </a:rPr>
              <a:t>Ciljevi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: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Smanjenje broja korisnika usluge smještaja kao institucijskog oblika skrbi izvan vlastite obitelji te unaprjeđenje kvalitete i/ili razvoj/širenje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socijalnih usluga;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Jačanje kapaciteta stručnjaka/osoba koje rade s pripadnicima ciljnih skupina za organiziranje i pružanje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socijalnih usluga i provedbu procesa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deinstitucionalizacije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;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Podizanje svijesti javnosti o važnosti procesa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deinstitucionalizacije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i prava ranjivih skupina s naglaskom na pravo na život u zajednici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52" y="5636214"/>
            <a:ext cx="3794095" cy="12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0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3879"/>
            <a:ext cx="8229600" cy="4083486"/>
          </a:xfrm>
        </p:spPr>
        <p:txBody>
          <a:bodyPr/>
          <a:lstStyle/>
          <a:p>
            <a:pPr marL="0" lvl="0" indent="0" algn="just" eaLnBrk="0" hangingPunct="0">
              <a:buNone/>
            </a:pPr>
            <a:r>
              <a:rPr lang="hr-HR" sz="1800" b="1" dirty="0">
                <a:solidFill>
                  <a:srgbClr val="002060"/>
                </a:solidFill>
                <a:cs typeface="Myriad Pro Light SemiExt" charset="0"/>
              </a:rPr>
              <a:t>Ciljne skupine:</a:t>
            </a:r>
          </a:p>
          <a:p>
            <a:pPr lvl="0" algn="just" eaLnBrk="0" hangingPunct="0">
              <a:buFont typeface="Arial" panose="020B0604020202020204" pitchFamily="34" charset="0"/>
              <a:buChar char="•"/>
            </a:pPr>
            <a:r>
              <a:rPr lang="hr-HR" sz="1800" u="sng" dirty="0">
                <a:solidFill>
                  <a:srgbClr val="002060"/>
                </a:solidFill>
                <a:cs typeface="Myriad Pro Light SemiExt" charset="0"/>
              </a:rPr>
              <a:t>pripadnici ranjivih skupina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: djeca i mlađe punoljetne osobe bez odgovarajuće roditeljske skrbi, djeca i mlađe punoljetne osobe s problemima u ponašanju, djeca s teškoćama u razvoju, djeca bez pratnje, trudnice ili roditelj s djetetom do godine dana života djeteta u riziku od socijalne isključenosti, odrasle osobe s invaliditetom, starije osobe, beskućnici, osobe s problemima ovisnosti, žrtve obiteljskog nasilja, žrtve trgovanja ljudima, članovi obitelji/udomiteljskih obitelji gore navedenih ranjivih skupina</a:t>
            </a:r>
          </a:p>
          <a:p>
            <a:pPr marL="0" lvl="0" indent="0" algn="just" eaLnBrk="0" hangingPunct="0">
              <a:buNone/>
            </a:pP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</a:pPr>
            <a:r>
              <a:rPr lang="hr-HR" sz="1800" u="sng" dirty="0">
                <a:solidFill>
                  <a:srgbClr val="002060"/>
                </a:solidFill>
                <a:cs typeface="Myriad Pro Light SemiExt" charset="0"/>
              </a:rPr>
              <a:t>stručnjaci/osobe koje rade s pripadnicima gore navedenih ciljnih skupina </a:t>
            </a:r>
          </a:p>
          <a:p>
            <a:endParaRPr lang="hr-HR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52" y="5317126"/>
            <a:ext cx="3794095" cy="12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7" y="274204"/>
            <a:ext cx="8668011" cy="6251856"/>
          </a:xfrm>
        </p:spPr>
        <p:txBody>
          <a:bodyPr/>
          <a:lstStyle/>
          <a:p>
            <a:pPr marL="0" lvl="0" indent="0" eaLnBrk="0" hangingPunct="0">
              <a:buNone/>
              <a:defRPr/>
            </a:pPr>
            <a:r>
              <a:rPr lang="hr-HR" sz="1800" b="1" dirty="0">
                <a:solidFill>
                  <a:srgbClr val="002060"/>
                </a:solidFill>
                <a:cs typeface="Myriad Pro Light SemiExt" charset="0"/>
              </a:rPr>
              <a:t>Aktivnosti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unutar operacije bit će podijeljene na 2 Komponente. </a:t>
            </a:r>
            <a:endParaRPr lang="hr-HR" sz="1800" b="1" dirty="0">
              <a:solidFill>
                <a:srgbClr val="002060"/>
              </a:solidFill>
              <a:cs typeface="Myriad Pro Light SemiExt" charset="0"/>
            </a:endParaRPr>
          </a:p>
          <a:p>
            <a:pPr marL="0" lvl="0" indent="0" eaLnBrk="0" hangingPunct="0">
              <a:buNone/>
              <a:defRPr/>
            </a:pPr>
            <a:r>
              <a:rPr lang="hr-HR" sz="1800" b="1" dirty="0">
                <a:solidFill>
                  <a:srgbClr val="002060"/>
                </a:solidFill>
                <a:cs typeface="Myriad Pro Light SemiExt" charset="0"/>
              </a:rPr>
              <a:t>Potencijalni prijavitelji i partneri se razlikuju unutar 2 Komponente. </a:t>
            </a:r>
          </a:p>
          <a:p>
            <a:pPr marL="0" lvl="0" indent="0" eaLnBrk="0" hangingPunct="0">
              <a:buNone/>
              <a:defRPr/>
            </a:pPr>
            <a:endParaRPr lang="hr-HR" sz="500" b="1" dirty="0">
              <a:solidFill>
                <a:srgbClr val="002060"/>
              </a:solidFill>
              <a:cs typeface="Myriad Pro Light SemiExt" charset="0"/>
            </a:endParaRPr>
          </a:p>
          <a:p>
            <a:pPr marL="0" lvl="0" indent="0" algn="just" eaLnBrk="0" hangingPunc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cs typeface="Myriad Pro Light SemiExt" charset="0"/>
              </a:rPr>
              <a:t>KOMPONENTA 1: AKTIVNOSTI KOJE ĆE PROVODITI CENTRI ZA SOCIJALNU SKRB, SAMOSTALNO ILI U PARTNERSTVU </a:t>
            </a:r>
          </a:p>
          <a:p>
            <a:pPr marL="0" lvl="0" indent="0" eaLnBrk="0" hangingPunct="0">
              <a:buNone/>
              <a:defRPr/>
            </a:pPr>
            <a:r>
              <a:rPr lang="hr-HR" sz="1800" u="sng" dirty="0">
                <a:solidFill>
                  <a:srgbClr val="002060"/>
                </a:solidFill>
                <a:cs typeface="Myriad Pro Light SemiExt" charset="0"/>
              </a:rPr>
              <a:t>Potencijalni prijavitelji: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centri za socijalnu skrb </a:t>
            </a:r>
          </a:p>
          <a:p>
            <a:pPr marL="0" lvl="0" indent="0" eaLnBrk="0" hangingPunct="0">
              <a:buNone/>
              <a:defRPr/>
            </a:pPr>
            <a:r>
              <a:rPr lang="hr-HR" sz="1800" u="sng" dirty="0">
                <a:solidFill>
                  <a:srgbClr val="002060"/>
                </a:solidFill>
                <a:cs typeface="Myriad Pro Light SemiExt" charset="0"/>
              </a:rPr>
              <a:t>Potencijalni partneri:  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centri za socijalnu skrb 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jedinice lokalne ili područne (regionalne) samouprave</a:t>
            </a:r>
            <a:endParaRPr lang="hr-HR" sz="1800" b="1" u="sng" dirty="0">
              <a:solidFill>
                <a:prstClr val="black"/>
              </a:solidFill>
              <a:cs typeface="Myriad Pro Light SemiExt" charset="0"/>
            </a:endParaRPr>
          </a:p>
          <a:p>
            <a:pPr marL="0" lvl="0" indent="0" eaLnBrk="0" hangingPunct="0">
              <a:buNone/>
              <a:defRPr/>
            </a:pPr>
            <a:r>
              <a:rPr lang="hr-HR" sz="1800" b="1" u="sng" dirty="0">
                <a:solidFill>
                  <a:srgbClr val="002060"/>
                </a:solidFill>
                <a:cs typeface="Myriad Pro Light SemiExt" charset="0"/>
              </a:rPr>
              <a:t>Aktivnosti koje će se financirati unutar Komponente 1: </a:t>
            </a:r>
            <a:endParaRPr lang="hr-HR" sz="1800" dirty="0">
              <a:solidFill>
                <a:srgbClr val="002060"/>
              </a:solidFill>
              <a:cs typeface="Myriad Pro Light SemiExt" charset="0"/>
            </a:endParaRPr>
          </a:p>
          <a:p>
            <a:pPr marL="0" lvl="0" indent="0" algn="just" eaLnBrk="0" hangingPunct="0">
              <a:buNone/>
              <a:defRPr/>
            </a:pP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Pružanje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socijalnih usluga; procjena potreba korisnika i planiranje pružanja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socijalnih usluga; povezivanje i koordinacija s drugim pružateljima usluga; evaluacija učinaka provedenih usluga, programa, mjera i aktivnosti koje se pružaju kroz projekt; adaptacija prostora za pružanje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socijalnih usluga; nabava opreme i vozila; najam prostora; aktivnosti usmjerene na jačanje kapaciteta stručnjaka /osoba koje rade s pripadnicima ciljnih skupina za organiziranje i pružanje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socijalnih usluga i provedbu procesa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deinstitucionalizacije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; aktivnosti  vezane uz podizanje svijesti javnosti o važnosti procesa </a:t>
            </a:r>
            <a:r>
              <a:rPr lang="hr-HR" sz="1800" dirty="0" err="1">
                <a:solidFill>
                  <a:srgbClr val="002060"/>
                </a:solidFill>
                <a:cs typeface="Myriad Pro Light SemiExt" charset="0"/>
              </a:rPr>
              <a:t>deinstitucionalizacije</a:t>
            </a:r>
            <a:r>
              <a:rPr lang="hr-HR" sz="1800" dirty="0">
                <a:solidFill>
                  <a:srgbClr val="002060"/>
                </a:solidFill>
                <a:cs typeface="Myriad Pro Light SemiExt" charset="0"/>
              </a:rPr>
              <a:t> i prava ranjivih skupina s naglaskom na pravo na život u zajednici.</a:t>
            </a:r>
          </a:p>
          <a:p>
            <a:pPr marL="0" lvl="0" indent="0" eaLnBrk="0" hangingPunct="0">
              <a:buNone/>
              <a:defRPr/>
            </a:pPr>
            <a:endParaRPr lang="hr-HR" dirty="0">
              <a:solidFill>
                <a:prstClr val="black"/>
              </a:solidFill>
              <a:latin typeface="Myriad Pro Light SemiExt" charset="0"/>
              <a:cs typeface="Myriad Pro Light SemiExt" charset="0"/>
            </a:endParaRPr>
          </a:p>
          <a:p>
            <a:pPr marL="0" lvl="0" indent="0" eaLnBrk="0" hangingPunct="0">
              <a:buNone/>
              <a:defRPr/>
            </a:pPr>
            <a:endParaRPr lang="hr-HR" dirty="0">
              <a:solidFill>
                <a:prstClr val="black"/>
              </a:solidFill>
              <a:latin typeface="Myriad Pro Light SemiExt" charset="0"/>
              <a:cs typeface="Myriad Pro Light SemiExt" charset="0"/>
            </a:endParaRPr>
          </a:p>
          <a:p>
            <a:endParaRPr lang="hr-HR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788" y="1557929"/>
            <a:ext cx="3350067" cy="10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3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73" y="501041"/>
            <a:ext cx="8617906" cy="5235880"/>
          </a:xfrm>
        </p:spPr>
        <p:txBody>
          <a:bodyPr/>
          <a:lstStyle/>
          <a:p>
            <a:pPr marL="0" lvl="0" indent="0" eaLnBrk="0" hangingPunc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cs typeface="Myriad Pro Light SemiExt" charset="0"/>
              </a:rPr>
              <a:t>KOMPONENTA 2: AKTIVNOSTI KOJE ĆE PROVODITI OSTALI PRUŽATELJI SOCIJALNIH USLUGA, SAMOSTALNO ILI U PARTNERSTVU</a:t>
            </a:r>
            <a:endParaRPr lang="hr-HR" sz="1800" u="sng" dirty="0">
              <a:solidFill>
                <a:srgbClr val="002060"/>
              </a:solidFill>
              <a:cs typeface="Myriad Pro Light SemiExt" charset="0"/>
            </a:endParaRPr>
          </a:p>
          <a:p>
            <a:pPr marL="0" lvl="0" indent="0" eaLnBrk="0" hangingPunct="0">
              <a:buNone/>
              <a:defRPr/>
            </a:pPr>
            <a:endParaRPr lang="hr-HR" sz="1600" u="sng" dirty="0">
              <a:solidFill>
                <a:srgbClr val="002060"/>
              </a:solidFill>
              <a:cs typeface="Myriad Pro Light SemiExt" charset="0"/>
            </a:endParaRPr>
          </a:p>
          <a:p>
            <a:pPr marL="0" lvl="0" indent="0" eaLnBrk="0" hangingPunct="0">
              <a:buNone/>
              <a:defRPr/>
            </a:pPr>
            <a:r>
              <a:rPr lang="hr-HR" sz="1600" u="sng" dirty="0">
                <a:solidFill>
                  <a:srgbClr val="002060"/>
                </a:solidFill>
                <a:cs typeface="Myriad Pro Light SemiExt" charset="0"/>
              </a:rPr>
              <a:t>Potencijalni prijavitelji </a:t>
            </a:r>
            <a:r>
              <a:rPr lang="hr-HR" sz="1600" i="1" dirty="0">
                <a:solidFill>
                  <a:srgbClr val="002060"/>
                </a:solidFill>
                <a:cs typeface="Myriad Pro Light SemiExt" charset="0"/>
              </a:rPr>
              <a:t>(u trenutku podnošenja projektne prijave moraju pružati uslugu smještaja i/ili organiziranog stanovanja)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rgbClr val="002060"/>
                </a:solidFill>
                <a:cs typeface="Myriad Pro Light SemiExt" charset="0"/>
              </a:rPr>
              <a:t>ustanove socijalne skrbi upisane u Upisnik ustanova socijalne skrbi (dom socijalne skrbi, centar za pružanje usluga u zajednici)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rgbClr val="002060"/>
                </a:solidFill>
                <a:cs typeface="Myriad Pro Light SemiExt" charset="0"/>
              </a:rPr>
              <a:t>pravne osobe upisane u Evidenciju pravnih osoba i obrtnika koji pružaju socijalne usluge (udruge, vjerske </a:t>
            </a:r>
            <a:r>
              <a:rPr lang="hr-HR" sz="1600" dirty="0">
                <a:solidFill>
                  <a:srgbClr val="002060"/>
                </a:solidFill>
                <a:highlight>
                  <a:srgbClr val="FFFFFF"/>
                </a:highlight>
                <a:cs typeface="Myriad Pro Light SemiExt" charset="0"/>
              </a:rPr>
              <a:t>zajednice, pravne osobe Katoličke crkve u RH, zadruge)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rgbClr val="002060"/>
                </a:solidFill>
                <a:highlight>
                  <a:srgbClr val="FFFFFF"/>
                </a:highlight>
                <a:cs typeface="Myriad Pro Light SemiExt" charset="0"/>
              </a:rPr>
              <a:t>pružatelji usluga za beskućnike (ustanove, zadruge, udruge, vjerske zajednice)</a:t>
            </a:r>
          </a:p>
          <a:p>
            <a:pPr marL="0" lvl="0" indent="0" eaLnBrk="0" hangingPunct="0">
              <a:buNone/>
              <a:defRPr/>
            </a:pPr>
            <a:r>
              <a:rPr lang="hr-HR" sz="1600" u="sng" dirty="0">
                <a:solidFill>
                  <a:srgbClr val="002060"/>
                </a:solidFill>
                <a:highlight>
                  <a:srgbClr val="FFFFFF"/>
                </a:highlight>
                <a:cs typeface="Myriad Pro Light SemiExt" charset="0"/>
              </a:rPr>
              <a:t>Potencijalni partneri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rgbClr val="002060"/>
                </a:solidFill>
                <a:cs typeface="Myriad Pro Light SemiExt" charset="0"/>
              </a:rPr>
              <a:t>ustanove socijalne skrbi upisane u Upisnik ustanova socijalne skrbi (dom socijalne skrbi, centar za pružanje usluga u zajednici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rgbClr val="002060"/>
                </a:solidFill>
                <a:cs typeface="Myriad Pro Light SemiExt" charset="0"/>
              </a:rPr>
              <a:t>pravne osobe upisane u Evidenciju pravnih osoba i obrtnika koji pružaju socijalne usluge (udruge, vjerske zajednice, </a:t>
            </a:r>
            <a:r>
              <a:rPr lang="hr-HR" sz="1600" dirty="0">
                <a:solidFill>
                  <a:srgbClr val="002060"/>
                </a:solidFill>
                <a:highlight>
                  <a:srgbClr val="FFFFFF"/>
                </a:highlight>
                <a:cs typeface="Myriad Pro Light SemiExt" charset="0"/>
              </a:rPr>
              <a:t>pravne osoba Katoličke crkve u RH, zadruge)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rgbClr val="002060"/>
                </a:solidFill>
                <a:highlight>
                  <a:srgbClr val="FFFFFF"/>
                </a:highlight>
                <a:cs typeface="Myriad Pro Light SemiExt" charset="0"/>
              </a:rPr>
              <a:t>pružatelji usluga za beskućnike (ustanove, zadruge, udruge</a:t>
            </a:r>
            <a:r>
              <a:rPr lang="hr-HR" sz="1600" dirty="0">
                <a:solidFill>
                  <a:srgbClr val="002060"/>
                </a:solidFill>
                <a:cs typeface="Myriad Pro Light SemiExt" charset="0"/>
              </a:rPr>
              <a:t>, vjerske zajednice, pravne osobe Katoličke crkve)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rgbClr val="002060"/>
                </a:solidFill>
                <a:cs typeface="Myriad Pro Light SemiExt" charset="0"/>
              </a:rPr>
              <a:t>jedinice lokalne ili područne (regionalne) samouprave </a:t>
            </a:r>
            <a:endParaRPr lang="hr-HR" sz="1600" i="1" dirty="0">
              <a:solidFill>
                <a:srgbClr val="002060"/>
              </a:solidFill>
              <a:highlight>
                <a:srgbClr val="FFFF00"/>
              </a:highlight>
              <a:cs typeface="Myriad Pro Light SemiExt" charset="0"/>
            </a:endParaRP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52" y="5636214"/>
            <a:ext cx="3794095" cy="12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1458"/>
            <a:ext cx="8229600" cy="4934756"/>
          </a:xfrm>
        </p:spPr>
        <p:txBody>
          <a:bodyPr/>
          <a:lstStyle/>
          <a:p>
            <a:pPr marL="0" lvl="0" indent="0" eaLnBrk="0" hangingPunct="0">
              <a:buNone/>
              <a:defRPr/>
            </a:pPr>
            <a:r>
              <a:rPr lang="hr-HR" sz="2400" b="1" u="sng" dirty="0">
                <a:solidFill>
                  <a:srgbClr val="002060"/>
                </a:solidFill>
                <a:cs typeface="Myriad Pro Light SemiExt" charset="0"/>
              </a:rPr>
              <a:t>Aktivnosti koje će se financirati unutar Komponente 2:</a:t>
            </a:r>
          </a:p>
          <a:p>
            <a:pPr marL="0" lvl="0" indent="0" algn="just" eaLnBrk="0" hangingPunct="0">
              <a:buNone/>
              <a:defRPr/>
            </a:pPr>
            <a:r>
              <a:rPr lang="hr-HR" sz="2400" dirty="0">
                <a:solidFill>
                  <a:srgbClr val="002060"/>
                </a:solidFill>
                <a:cs typeface="Myriad Pro Light SemiExt" charset="0"/>
              </a:rPr>
              <a:t>Pružanje </a:t>
            </a:r>
            <a:r>
              <a:rPr lang="hr-HR" sz="24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2400" dirty="0">
                <a:solidFill>
                  <a:srgbClr val="002060"/>
                </a:solidFill>
                <a:cs typeface="Myriad Pro Light SemiExt" charset="0"/>
              </a:rPr>
              <a:t> socijalnih usluga; povezivanje i koordinacija s drugim pružateljima socijalnih usluga; evaluacija učinaka provedenih usluga, programa, mjera i aktivnosti koje se provode kroz projekt; adaptacija prostora za pružanje </a:t>
            </a:r>
            <a:r>
              <a:rPr lang="hr-HR" sz="24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2400" dirty="0">
                <a:solidFill>
                  <a:srgbClr val="002060"/>
                </a:solidFill>
                <a:cs typeface="Myriad Pro Light SemiExt" charset="0"/>
              </a:rPr>
              <a:t> socijalnih usluga; nabava opreme i vozila; najam prostora; aktivnosti vezane uz jačanje kapaciteta stručnjaka/osoba koje rade s pripadnicima ciljnih skupina za organiziranje i pružanje </a:t>
            </a:r>
            <a:r>
              <a:rPr lang="hr-HR" sz="2400" dirty="0" err="1">
                <a:solidFill>
                  <a:srgbClr val="002060"/>
                </a:solidFill>
                <a:cs typeface="Myriad Pro Light SemiExt" charset="0"/>
              </a:rPr>
              <a:t>izvaninstitucijskih</a:t>
            </a:r>
            <a:r>
              <a:rPr lang="hr-HR" sz="2400" dirty="0">
                <a:solidFill>
                  <a:srgbClr val="002060"/>
                </a:solidFill>
                <a:cs typeface="Myriad Pro Light SemiExt" charset="0"/>
              </a:rPr>
              <a:t> socijalnih usluga i provedbu procesa </a:t>
            </a:r>
            <a:r>
              <a:rPr lang="hr-HR" sz="2400" dirty="0" err="1">
                <a:solidFill>
                  <a:srgbClr val="002060"/>
                </a:solidFill>
                <a:cs typeface="Myriad Pro Light SemiExt" charset="0"/>
              </a:rPr>
              <a:t>deinstitucionalizacije</a:t>
            </a:r>
            <a:r>
              <a:rPr lang="hr-HR" sz="2400" dirty="0">
                <a:solidFill>
                  <a:srgbClr val="002060"/>
                </a:solidFill>
                <a:cs typeface="Myriad Pro Light SemiExt" charset="0"/>
              </a:rPr>
              <a:t> te aktivnosti vezane uz podizanje svijesti javnosti o važnosti procesa </a:t>
            </a:r>
            <a:r>
              <a:rPr lang="hr-HR" sz="2400" dirty="0" err="1">
                <a:solidFill>
                  <a:srgbClr val="002060"/>
                </a:solidFill>
                <a:cs typeface="Myriad Pro Light SemiExt" charset="0"/>
              </a:rPr>
              <a:t>deinstitucionalizacije</a:t>
            </a:r>
            <a:r>
              <a:rPr lang="hr-HR" sz="2400" dirty="0">
                <a:solidFill>
                  <a:srgbClr val="002060"/>
                </a:solidFill>
                <a:cs typeface="Myriad Pro Light SemiExt" charset="0"/>
              </a:rPr>
              <a:t> i prava ranjivih skupina s naglaskom na pravo na život u zajednici.</a:t>
            </a:r>
          </a:p>
          <a:p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52" y="5636214"/>
            <a:ext cx="3794095" cy="12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704"/>
          </a:xfrm>
        </p:spPr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  <a:latin typeface="+mn-lt"/>
              </a:rPr>
              <a:t>Podrška programima usmjerenim mladima – faza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4020854"/>
          </a:xfrm>
        </p:spPr>
        <p:txBody>
          <a:bodyPr/>
          <a:lstStyle/>
          <a:p>
            <a:pPr marL="0" lvl="0" indent="0" algn="just" eaLnBrk="0" hangingPunct="0">
              <a:buNone/>
              <a:defRPr/>
            </a:pPr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cs typeface="Myriad Pro Light SemiExt" charset="0"/>
              </a:rPr>
              <a:t>Indikativna </a:t>
            </a: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  <a:cs typeface="Myriad Pro Light SemiExt" charset="0"/>
              </a:rPr>
              <a:t>vrijednost</a:t>
            </a:r>
            <a:r>
              <a:rPr lang="hr-HR" sz="2000" dirty="0" smtClean="0">
                <a:solidFill>
                  <a:srgbClr val="002060"/>
                </a:solidFill>
                <a:cs typeface="Myriad Pro Light SemiExt" charset="0"/>
              </a:rPr>
              <a:t>: </a:t>
            </a: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27.750.000,00 kn </a:t>
            </a:r>
          </a:p>
          <a:p>
            <a:pPr marL="0" lvl="0" indent="0" algn="just" eaLnBrk="0" hangingPunc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cs typeface="Myriad Pro Light SemiExt" charset="0"/>
              </a:rPr>
              <a:t>Indikativni datum objave</a:t>
            </a: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: kolovoz 2020. godine</a:t>
            </a:r>
          </a:p>
          <a:p>
            <a:pPr marL="0" lvl="0" indent="0" algn="just" eaLnBrk="0" hangingPunc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cs typeface="Myriad Pro Light SemiExt" charset="0"/>
              </a:rPr>
              <a:t>Prijavitelji: </a:t>
            </a: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organizacije civilnog društva, jedinice lokalne odnosno područne (regionalne) samouprave</a:t>
            </a:r>
          </a:p>
          <a:p>
            <a:pPr marL="0" lvl="0" indent="0" algn="just" eaLnBrk="0" hangingPunc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cs typeface="Myriad Pro Light SemiExt" charset="0"/>
              </a:rPr>
              <a:t>Partneri: </a:t>
            </a: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organizacije civilnog društva, jedinice lokalne odnosno područne (regionalne) samouprave, ustanove u području rada s mladima, zaklade, vijeća nacionalnih manjina</a:t>
            </a:r>
          </a:p>
          <a:p>
            <a:pPr marL="0" lvl="0" indent="0" algn="just" eaLnBrk="0" hangingPunc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cs typeface="Myriad Pro Light SemiExt" charset="0"/>
              </a:rPr>
              <a:t>Opći cilj: </a:t>
            </a: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Pridonijeti većem socijalnom uključivanju mladih u zajednicu.</a:t>
            </a:r>
          </a:p>
          <a:p>
            <a:pPr marL="0" lvl="0" indent="0" algn="just" eaLnBrk="0" hangingPunc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cs typeface="Myriad Pro Light SemiExt" charset="0"/>
              </a:rPr>
              <a:t>Ciljane skupine:</a:t>
            </a: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 mlade osobe u dobi od 15. do 29. godina i stručnjaci u području rada s mladima</a:t>
            </a:r>
            <a:endParaRPr lang="hr-HR" sz="2000" dirty="0">
              <a:solidFill>
                <a:srgbClr val="777877"/>
              </a:solidFill>
              <a:cs typeface="Myriad Pro Light SemiExt" charset="0"/>
            </a:endParaRP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52" y="5636214"/>
            <a:ext cx="3794095" cy="12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7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191"/>
            <a:ext cx="8229600" cy="4494409"/>
          </a:xfrm>
        </p:spPr>
        <p:txBody>
          <a:bodyPr/>
          <a:lstStyle/>
          <a:p>
            <a:pPr marL="0" lvl="0" indent="0" algn="just" eaLnBrk="0" hangingPunct="0">
              <a:buNone/>
              <a:defRPr/>
            </a:pPr>
            <a:r>
              <a:rPr lang="hr-HR" sz="2000" b="1" u="sng" dirty="0">
                <a:solidFill>
                  <a:srgbClr val="002060"/>
                </a:solidFill>
                <a:cs typeface="Myriad Pro Light SemiExt" charset="0"/>
              </a:rPr>
              <a:t>Planirane aktivnosti usmjerene su na: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organizaciju slobodnog vremena mladih putem klubova za mlade;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informiranje i savjetovanje o temama relevantnim za mlade putem lokalnih info-centara za mlade;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prevenciju nasilja nad i među mladima;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jačanje vještina i kapaciteta mladih za (društveno) poduzetništvo i/ili samozapošljavanje;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zadovoljenje potreba mladih u ruralnim sredinama;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aktivno sudjelovanje mladih u društvu; 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izradu regionalnih i lokalnih programa za mlade;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cs typeface="Myriad Pro Light SemiExt" charset="0"/>
              </a:rPr>
              <a:t>djelovanje centara za mlade. 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52" y="5636214"/>
            <a:ext cx="3794095" cy="12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8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D75F0E-B2F9-4198-B16F-D3D3694B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solidFill>
                  <a:srgbClr val="002060"/>
                </a:solidFill>
              </a:rPr>
              <a:t>Sadržaj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7" name="Rezervirano mjesto sadržaja 1">
            <a:extLst>
              <a:ext uri="{FF2B5EF4-FFF2-40B4-BE49-F238E27FC236}">
                <a16:creationId xmlns:a16="http://schemas.microsoft.com/office/drawing/2014/main" id="{A8BFC2F1-BF66-456F-A0C3-BED9BECA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772816"/>
            <a:ext cx="8568952" cy="396044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hr-HR" b="1" dirty="0">
                <a:solidFill>
                  <a:srgbClr val="002060"/>
                </a:solidFill>
              </a:rPr>
              <a:t>Uvod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b="1" dirty="0">
                <a:solidFill>
                  <a:srgbClr val="002060"/>
                </a:solidFill>
              </a:rPr>
              <a:t>Financiranje udruga iz nacionalnih sredstava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2060"/>
                </a:solidFill>
              </a:rPr>
              <a:t>Natječaj za dodjelu jednokratnih financijskih podrški za 2020. godinu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rgbClr val="002060"/>
                </a:solidFill>
              </a:rPr>
              <a:t>Poziv za  prijavu projekata koje pružaju uslugu savjetovališta za žrtve nasilja u obitelji za 2020. godinu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rgbClr val="002060"/>
                </a:solidFill>
              </a:rPr>
              <a:t>Objedinjeni natječaj za obitelj, djecu, mlade i volontere za 2020. godinu</a:t>
            </a:r>
          </a:p>
          <a:p>
            <a:pPr marL="0" lv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3. Financiranje udruga iz sredstava ESF-a </a:t>
            </a:r>
          </a:p>
          <a:p>
            <a:r>
              <a:rPr lang="hr-HR" sz="1400" b="1" dirty="0">
                <a:solidFill>
                  <a:srgbClr val="002060"/>
                </a:solidFill>
              </a:rPr>
              <a:t>Razvoj, širenje i unaprjeđenje kvalitete </a:t>
            </a:r>
            <a:r>
              <a:rPr lang="hr-HR" sz="1400" b="1" dirty="0" err="1">
                <a:solidFill>
                  <a:srgbClr val="002060"/>
                </a:solidFill>
              </a:rPr>
              <a:t>izvaninstitucijskih</a:t>
            </a:r>
            <a:r>
              <a:rPr lang="hr-HR" sz="1400" b="1" dirty="0">
                <a:solidFill>
                  <a:srgbClr val="002060"/>
                </a:solidFill>
              </a:rPr>
              <a:t> socijalnih usluga kao podrška procesu </a:t>
            </a:r>
            <a:r>
              <a:rPr lang="hr-HR" sz="1400" b="1" dirty="0" err="1">
                <a:solidFill>
                  <a:srgbClr val="002060"/>
                </a:solidFill>
              </a:rPr>
              <a:t>deinstitucionalizacije</a:t>
            </a:r>
            <a:r>
              <a:rPr lang="hr-HR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hr-HR" sz="1400" b="1" dirty="0">
                <a:solidFill>
                  <a:srgbClr val="002060"/>
                </a:solidFill>
              </a:rPr>
              <a:t>Podrška programima usmjerenim mladima – faza 2</a:t>
            </a:r>
          </a:p>
          <a:p>
            <a:pPr marL="0" indent="0">
              <a:buNone/>
            </a:pPr>
            <a:endParaRPr lang="pl-PL" sz="1600" dirty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56EA267C-C394-43AE-922A-B625E738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155" y="1006936"/>
            <a:ext cx="7057748" cy="5234066"/>
          </a:xfrm>
        </p:spPr>
        <p:txBody>
          <a:bodyPr/>
          <a:lstStyle/>
          <a:p>
            <a:endParaRPr lang="hr-HR" sz="4000" b="1" dirty="0">
              <a:solidFill>
                <a:schemeClr val="tx1"/>
              </a:solidFill>
              <a:latin typeface="Myriad Pro Light SemiExt"/>
            </a:endParaRPr>
          </a:p>
          <a:p>
            <a:r>
              <a:rPr lang="hr-HR" sz="4000" b="1" dirty="0">
                <a:solidFill>
                  <a:srgbClr val="002060"/>
                </a:solidFill>
                <a:latin typeface="Myriad Pro Light SemiExt"/>
              </a:rPr>
              <a:t>Hvala na pažnji!</a:t>
            </a:r>
            <a:endParaRPr lang="hr-HR" sz="2000" b="1" u="sng" dirty="0">
              <a:solidFill>
                <a:srgbClr val="002060"/>
              </a:solidFill>
              <a:latin typeface="Myriad Pro Light SemiExt"/>
            </a:endParaRPr>
          </a:p>
          <a:p>
            <a:pPr algn="l"/>
            <a:r>
              <a:rPr lang="hr-HR" sz="1800" b="1" u="sng" dirty="0">
                <a:solidFill>
                  <a:srgbClr val="002060"/>
                </a:solidFill>
                <a:latin typeface="Myriad Pro Light SemiExt"/>
              </a:rPr>
              <a:t>Kontakt:</a:t>
            </a:r>
          </a:p>
          <a:p>
            <a:pPr algn="l"/>
            <a:endParaRPr lang="hr-HR" sz="1800" dirty="0">
              <a:solidFill>
                <a:srgbClr val="002060"/>
              </a:solidFill>
              <a:latin typeface="Myriad Pro Light SemiExt"/>
            </a:endParaRPr>
          </a:p>
          <a:p>
            <a:pPr algn="l"/>
            <a:r>
              <a:rPr lang="hr-HR" sz="1800" dirty="0">
                <a:solidFill>
                  <a:srgbClr val="002060"/>
                </a:solidFill>
                <a:latin typeface="Myriad Pro Light SemiExt"/>
              </a:rPr>
              <a:t>Ministarstvo za demografiju, obitelj, mlade i socijalnu politiku</a:t>
            </a:r>
          </a:p>
          <a:p>
            <a:pPr algn="l"/>
            <a:r>
              <a:rPr lang="hr-HR" sz="1800" dirty="0">
                <a:solidFill>
                  <a:srgbClr val="002060"/>
                </a:solidFill>
                <a:latin typeface="Myriad Pro Light SemiExt"/>
              </a:rPr>
              <a:t>Uprava za međunarodne poslove i programe</a:t>
            </a:r>
          </a:p>
          <a:p>
            <a:pPr algn="l"/>
            <a:r>
              <a:rPr lang="hr-HR" sz="1800" dirty="0">
                <a:solidFill>
                  <a:srgbClr val="002060"/>
                </a:solidFill>
                <a:latin typeface="Myriad Pro Light SemiExt"/>
              </a:rPr>
              <a:t>Sektor za upravljanje programima i projektima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2"/>
              </a:rPr>
              <a:t>https://mdomsp.gov.hr/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endParaRPr lang="hr-HR" sz="1800" dirty="0">
              <a:solidFill>
                <a:schemeClr val="tx1"/>
              </a:solidFill>
              <a:latin typeface="Myriad Pro Light SemiExt"/>
            </a:endParaRP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E-mail: 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3"/>
              </a:rPr>
              <a:t>esf@mdomsp.hr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           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4"/>
              </a:rPr>
              <a:t>udruge@mdomsp.hr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endParaRPr lang="hr-HR" sz="1800" dirty="0">
              <a:solidFill>
                <a:schemeClr val="tx1"/>
              </a:solidFill>
              <a:latin typeface="Myriad Pro Light SemiExt"/>
            </a:endParaRPr>
          </a:p>
          <a:p>
            <a:pPr algn="l"/>
            <a:endParaRPr lang="hr-HR" sz="4800" dirty="0">
              <a:solidFill>
                <a:schemeClr val="tx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898EA13-41F8-45F4-810E-BAF01796A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25" y="293642"/>
            <a:ext cx="2834886" cy="71329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C8B5704-67EF-4C51-AD54-C17CB6E0A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494" y="208291"/>
            <a:ext cx="247519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5842F2-738E-4274-82BD-54E32209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Uvod</a:t>
            </a: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A5FCA22F-9CDA-47BC-BB77-81AD2D5D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136903" cy="47085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600" dirty="0">
                <a:solidFill>
                  <a:srgbClr val="002060"/>
                </a:solidFill>
              </a:rPr>
              <a:t>Prema sadržaju djelatnosti koju obavljaju, Ministarstvo za demografiju, obitelj, mlade i socijalnu politiku surađuje s udrugama koje djeluju u području zaštite prava i dobrobiti djece, udrugama mladih i za mlade, udrugama usmjerenim dobrobiti i podršci obitelji, udrugama osoba s invaliditetom i udrugama koje djeluju u korist osoba s invaliditetom, udrugama u području volonterstva, humanitarnim udrugama, udrugama koje pružaju socijalne usluge te drugim udrugama koje djeluju u području socijalne skrbi.</a:t>
            </a:r>
          </a:p>
          <a:p>
            <a:pPr marL="0" indent="0">
              <a:buNone/>
            </a:pP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>
                <a:solidFill>
                  <a:srgbClr val="002060"/>
                </a:solidFill>
              </a:rPr>
              <a:t>Nevladine udruge su odraz različitosti potreba demokratskog organiziranja civilnog društva te primjer kako različiti problemi utječu na stvaranje novih oblika skrbi za zadovoljavanje potreba određenih skupina stanovništva.</a:t>
            </a:r>
            <a:br>
              <a:rPr lang="hr-HR" sz="1600" dirty="0">
                <a:solidFill>
                  <a:srgbClr val="002060"/>
                </a:solidFill>
              </a:rPr>
            </a:br>
            <a:endParaRPr lang="hr-HR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Sredstva za financiranje programa i projekata udruga koje skrbe o gore navedenim socijalno osjetljivim skupnima stanovništva osiguravaju se u državnom proračunu što uključuje namjenska sredstva od igara na sreću te sredstava iz EU fondova. </a:t>
            </a:r>
            <a:br>
              <a:rPr lang="hr-HR" sz="1600" dirty="0">
                <a:solidFill>
                  <a:srgbClr val="002060"/>
                </a:solidFill>
              </a:rPr>
            </a:b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/>
            </a:r>
            <a:br>
              <a:rPr lang="hr-HR" sz="1600" dirty="0"/>
            </a:b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94479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91AD6-0638-4D7C-B358-4FF44D75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b="1" dirty="0">
                <a:solidFill>
                  <a:srgbClr val="002060"/>
                </a:solidFill>
              </a:rPr>
              <a:t>Financiranje udruga iz nacionalnih sredstava - 1.dio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C24EB8E-2380-4C83-8A1F-9F4CF084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28" y="1981618"/>
            <a:ext cx="5694143" cy="38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D75F0E-B2F9-4198-B16F-D3D3694B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2060"/>
                </a:solidFill>
              </a:rPr>
              <a:t>Natječaj za dodjelu jednokratnih financijskih podrški za 2020. godinu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7" name="Rezervirano mjesto sadržaja 1">
            <a:extLst>
              <a:ext uri="{FF2B5EF4-FFF2-40B4-BE49-F238E27FC236}">
                <a16:creationId xmlns:a16="http://schemas.microsoft.com/office/drawing/2014/main" id="{A8BFC2F1-BF66-456F-A0C3-BED9BECA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719469"/>
            <a:ext cx="8568952" cy="43036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</a:t>
            </a:r>
            <a:r>
              <a:rPr lang="hr-HR" sz="1600" b="1" dirty="0">
                <a:solidFill>
                  <a:srgbClr val="002060"/>
                </a:solidFill>
                <a:cs typeface="Tahoma" panose="020B0604030504040204" pitchFamily="34" charset="0"/>
              </a:rPr>
              <a:t>N</a:t>
            </a:r>
            <a:r>
              <a:rPr lang="hr-HR" sz="1600" b="1" dirty="0">
                <a:solidFill>
                  <a:srgbClr val="002060"/>
                </a:solidFill>
              </a:rPr>
              <a:t>atječaja</a:t>
            </a:r>
            <a:r>
              <a:rPr lang="hr-HR" sz="1600" dirty="0">
                <a:solidFill>
                  <a:srgbClr val="002060"/>
                </a:solidFill>
              </a:rPr>
              <a:t>: financijska potpora aktivnostima iz područja socijalne skrbi za koje Ministarstvo za demografiju, obitelj, mlade i socijalnu politiku tijekom 2020. nije planiralo ni raspisalo natječaje.</a:t>
            </a:r>
          </a:p>
          <a:p>
            <a:pPr marL="0" indent="0">
              <a:buNone/>
            </a:pP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r-HR" sz="1600" dirty="0">
                <a:solidFill>
                  <a:srgbClr val="002060"/>
                </a:solidFill>
              </a:rPr>
              <a:t> veljača/ožujak 2020.</a:t>
            </a:r>
          </a:p>
          <a:p>
            <a:pPr marL="0" indent="0">
              <a:buNone/>
            </a:pPr>
            <a:endParaRPr lang="hr-HR" sz="16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</a:rPr>
              <a:t>5.000.000,00 kuna</a:t>
            </a:r>
          </a:p>
          <a:p>
            <a:pPr marL="0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područja Natječaja </a:t>
            </a:r>
            <a:r>
              <a:rPr lang="hr-HR" sz="1600" dirty="0">
                <a:solidFill>
                  <a:srgbClr val="002060"/>
                </a:solidFill>
              </a:rPr>
              <a:t>:</a:t>
            </a:r>
          </a:p>
          <a:p>
            <a:pPr marL="301943" lvl="1" indent="0" algn="just">
              <a:buNone/>
            </a:pPr>
            <a:r>
              <a:rPr lang="hr-HR" sz="1600" i="1" dirty="0">
                <a:solidFill>
                  <a:srgbClr val="002060"/>
                </a:solidFill>
              </a:rPr>
              <a:t>P.1. Donacije i sponzorstva;</a:t>
            </a:r>
          </a:p>
          <a:p>
            <a:pPr marL="301943" lvl="1" indent="0" algn="just">
              <a:buNone/>
            </a:pPr>
            <a:r>
              <a:rPr lang="hr-HR" sz="1600" i="1" dirty="0">
                <a:solidFill>
                  <a:srgbClr val="002060"/>
                </a:solidFill>
              </a:rPr>
              <a:t>P.2. Obilježavanje značajnih datuma i važnih obljetnica, organiziranje susreta, natjecanja, priredbi, drugih manifestacija i slično.</a:t>
            </a:r>
            <a:endParaRPr lang="hr-HR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</a:rPr>
              <a:t>Okvirni broj projekata koji se planira financirati: </a:t>
            </a:r>
            <a:r>
              <a:rPr lang="hr-HR" sz="1600" b="1" dirty="0">
                <a:solidFill>
                  <a:srgbClr val="002060"/>
                </a:solidFill>
              </a:rPr>
              <a:t>80 - 150</a:t>
            </a:r>
            <a:endParaRPr lang="hr-HR" sz="1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hr-HR" sz="1600" dirty="0">
                <a:solidFill>
                  <a:srgbClr val="002060"/>
                </a:solidFill>
              </a:rPr>
              <a:t>Najmanji iznos financijskih sredstava po pojedinom projektu: </a:t>
            </a:r>
            <a:r>
              <a:rPr lang="hr-HR" sz="1600" b="1" dirty="0">
                <a:solidFill>
                  <a:srgbClr val="002060"/>
                </a:solidFill>
              </a:rPr>
              <a:t>20.000,00 kuna</a:t>
            </a:r>
          </a:p>
          <a:p>
            <a:pPr marL="0" indent="0" algn="just">
              <a:buNone/>
            </a:pPr>
            <a:r>
              <a:rPr lang="hr-HR" sz="1600" dirty="0">
                <a:solidFill>
                  <a:srgbClr val="002060"/>
                </a:solidFill>
              </a:rPr>
              <a:t>Najveći iznos financijskih sredstava po pojedinom projektu: </a:t>
            </a:r>
            <a:r>
              <a:rPr lang="hr-HR" sz="1600" b="1" dirty="0">
                <a:solidFill>
                  <a:srgbClr val="002060"/>
                </a:solidFill>
              </a:rPr>
              <a:t>80.000,00 kuna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5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9EAEBD-3BBB-469E-ACA5-47B35A58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</a:rPr>
              <a:t>Poziv za  prijavu projekata koje pružaju uslugu savjetovališta za žrtve nasilja u obitelji za 2020. godinu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E8E339CC-7726-4F96-A4A3-FA3E9A595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42369"/>
            <a:ext cx="8229600" cy="45099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1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Predviđeno vrijeme raspisivanja natječaja: </a:t>
            </a: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srpanj 2020.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3.000.000,00</a:t>
            </a: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kuna</a:t>
            </a:r>
            <a:endParaRPr lang="hr-HR" sz="16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Opći cilj Poziva </a:t>
            </a: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osigurati savjetodavnu pomoć žrtvama nasilja u obitelji kroz financijsku podršku organizacijama civilnoga društva koje u svom djelokrugu pružaju uslugu savjetovanja za žrtve nasilja u obitelji. 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Posebni ciljevi Poziva	</a:t>
            </a: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savjetovanje žrtava nasilja u obitelji, podizanje znanja i svijesti o pravima žrtava nasilja u obitelji, izobrazba zaposlenih u savjetovalištu o pravima i potrebama žrtava nasilja te njihove djece,	osnaživanje stručnih, analitičkih i zagovaračkih kapaciteta organizacija civilnog društva u području rada savjetovališta za žrtve nasilja u obitelji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Prioritetno područje - USLUGA SAVJETOVALIŠTA ZA ŽRTVE NASILJA U OBITELJI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Prioritetno područje obuhvaća sljedeće aktivnosti: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	Psihosocijalna pomoć za žrtve nasilja u obitelji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	Pravna pomoć za žrtve nasilja u obitelji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Okvirni broj projekata koji se planira financirati:</a:t>
            </a: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7 - 20</a:t>
            </a:r>
            <a:endParaRPr lang="hr-HR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2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F792E0-AA86-4F4A-803C-C4FAB469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Objedinjeni natječaj za obitelj, djecu, mlade i volontere za 2020. godinu</a:t>
            </a:r>
            <a:endParaRPr lang="hr-HR" sz="30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BF8129A6-95AB-4D03-B99D-E08DE48A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8" y="1558765"/>
            <a:ext cx="8655323" cy="4320480"/>
          </a:xfrm>
          <a:solidFill>
            <a:schemeClr val="bg1">
              <a:alpha val="39000"/>
            </a:schemeClr>
          </a:solidFill>
        </p:spPr>
        <p:txBody>
          <a:bodyPr>
            <a:noAutofit/>
          </a:bodyPr>
          <a:lstStyle/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svibanj 2020.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17.00</a:t>
            </a: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0.000,00 kuna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</a:rPr>
              <a:t>Okvirni broj projekata koji se planira financirati: </a:t>
            </a: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170 - 400</a:t>
            </a:r>
            <a:endParaRPr lang="hr-HR" sz="16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buNone/>
            </a:pPr>
            <a:endParaRPr lang="hr-HR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01943" lvl="1" indent="0"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</a:rPr>
              <a:t>Prioritetna područja Poziva:</a:t>
            </a:r>
          </a:p>
          <a:p>
            <a:pPr marL="301943" lvl="1" indent="0">
              <a:buNone/>
            </a:pPr>
            <a:endParaRPr lang="hr-HR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P.1. Projekti usmjereni podršci obitelji i promicanju i zaštiti prava djece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P.2. Projekti usmjereni prevencija nasilja nad i među djecom i mladima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P.3. Projekti usmjereni mladima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P.4.</a:t>
            </a: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 Lokalni i regionalni volonterski centri</a:t>
            </a:r>
            <a:endParaRPr lang="hr-H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01943" lvl="1" indent="0">
              <a:buNone/>
            </a:pPr>
            <a:endParaRPr lang="hr-HR" sz="16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Planirano trajanje projekta je: najkraće 3 mjeseca, a najdulje 12 mjeseci.</a:t>
            </a: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7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F792E0-AA86-4F4A-803C-C4FAB469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1. Projekti usmjereni podršci obitelji i promicanju i zaštiti prava djece</a:t>
            </a:r>
            <a:endParaRPr lang="hr-HR" sz="30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BF8129A6-95AB-4D03-B99D-E08DE48A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8" y="1558765"/>
            <a:ext cx="8655323" cy="4320480"/>
          </a:xfrm>
          <a:solidFill>
            <a:schemeClr val="bg1">
              <a:alpha val="39000"/>
            </a:schemeClr>
          </a:solidFill>
        </p:spPr>
        <p:txBody>
          <a:bodyPr>
            <a:noAutofit/>
          </a:bodyPr>
          <a:lstStyle/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cilj: </a:t>
            </a:r>
            <a:r>
              <a:rPr lang="hr-HR" sz="1600" b="1" dirty="0">
                <a:solidFill>
                  <a:srgbClr val="002060"/>
                </a:solidFill>
              </a:rPr>
              <a:t>Unapređenje i zaštita prava djece i aktivna podrška obitelji </a:t>
            </a:r>
          </a:p>
          <a:p>
            <a:pPr marL="0" indent="0"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Prioritetna potpodručja: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Projekti usmjereni podršci obitelji i promicanju i zaštiti prava djece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promicanju dječje participacije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zaštiti prava i/ili senzibilizaciji javnosti o osjetljivim skupinama djece</a:t>
            </a:r>
            <a:endParaRPr lang="hr-HR" sz="1600" b="1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b="1" i="1" dirty="0">
                <a:solidFill>
                  <a:srgbClr val="002060"/>
                </a:solidFill>
              </a:rPr>
              <a:t>Podrška obitelji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sveobuhvatnoj potpori </a:t>
            </a:r>
            <a:r>
              <a:rPr lang="hr-HR" sz="1600" dirty="0" err="1">
                <a:solidFill>
                  <a:srgbClr val="002060"/>
                </a:solidFill>
              </a:rPr>
              <a:t>jednoroditeljskim</a:t>
            </a:r>
            <a:r>
              <a:rPr lang="hr-HR" sz="1600" dirty="0">
                <a:solidFill>
                  <a:srgbClr val="002060"/>
                </a:solidFill>
              </a:rPr>
              <a:t> obiteljima (povezane usluge za pomoć roditelju i djetetu).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aktivnoj podršci zaposlenim roditeljima u lokalnoj zajednici. 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poticanju očeva na veću uključenost u obiteljskom životu i aktivniju roditeljsku ulogu.</a:t>
            </a:r>
          </a:p>
          <a:p>
            <a:pPr marL="301943" lvl="1" indent="0">
              <a:buNone/>
            </a:pPr>
            <a:endParaRPr lang="hr-HR" sz="1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0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C22869-E87B-42E7-A974-2EFC0CC3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dirty="0">
                <a:solidFill>
                  <a:srgbClr val="002060"/>
                </a:solidFill>
              </a:rPr>
              <a:t>2. Projekti usmjereni prevenciji nasilja nad i među djecom i mladima</a:t>
            </a:r>
            <a:endParaRPr lang="hr-HR" sz="30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F4DF83CA-2A90-44EA-8632-A633FDD5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18" y="1318081"/>
            <a:ext cx="8676963" cy="4608512"/>
          </a:xfrm>
        </p:spPr>
        <p:txBody>
          <a:bodyPr>
            <a:noAutofit/>
          </a:bodyPr>
          <a:lstStyle/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cilj: </a:t>
            </a:r>
            <a:r>
              <a:rPr lang="hr-HR" sz="1600" b="1" dirty="0">
                <a:solidFill>
                  <a:srgbClr val="002060"/>
                </a:solidFill>
              </a:rPr>
              <a:t>smanjenje svih pojavnih oblika nasilja nad i među djecom i mladima</a:t>
            </a:r>
            <a:endParaRPr lang="hr-HR" sz="16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</a:t>
            </a:r>
            <a:r>
              <a:rPr lang="hr-HR" sz="1600" b="1" dirty="0" err="1">
                <a:solidFill>
                  <a:srgbClr val="002060"/>
                </a:solidFill>
              </a:rPr>
              <a:t>potpodručja</a:t>
            </a:r>
            <a:r>
              <a:rPr lang="hr-HR" sz="1600" b="1" dirty="0">
                <a:solidFill>
                  <a:srgbClr val="002060"/>
                </a:solidFill>
              </a:rPr>
              <a:t>:</a:t>
            </a:r>
          </a:p>
          <a:p>
            <a:pPr marL="587693" lvl="1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Prevencija nasilja među mladima (nenasilno rješavanje sukoba među mladima, edukacije o prihvaćanju različitosti među mladima i dr.)</a:t>
            </a:r>
          </a:p>
          <a:p>
            <a:pPr marL="587693" lvl="1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Prevencija nasilja u partnerskim vezama među mladima</a:t>
            </a:r>
          </a:p>
          <a:p>
            <a:pPr marL="587693" lvl="1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Prevencija elektroničkog nasilja nad i među djecom i mladima </a:t>
            </a:r>
          </a:p>
          <a:p>
            <a:pPr marL="587693" lvl="1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Prevencija nasilja nad djecom (prevencija emocionalnog, tjelesnog i seksualnog nasilja nad djecom, prevencija zanemarivanja i tjelesnog kažnjavanja)</a:t>
            </a:r>
          </a:p>
          <a:p>
            <a:pPr marL="587693" lvl="1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Prevencija nasilja među djecom (podrška nenasilnom rješavanju sukoba među djecom,</a:t>
            </a:r>
          </a:p>
          <a:p>
            <a:pPr marL="587693" lvl="1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edukacije o prihvaćanju različitosti među djecom i dr.)</a:t>
            </a:r>
          </a:p>
          <a:p>
            <a:pPr marL="301943" lvl="1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 </a:t>
            </a:r>
          </a:p>
          <a:p>
            <a:pPr marL="301943" lvl="1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2144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1414</TotalTime>
  <Words>1601</Words>
  <Application>Microsoft Office PowerPoint</Application>
  <PresentationFormat>Prikaz na zaslonu (4:3)</PresentationFormat>
  <Paragraphs>195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Candara</vt:lpstr>
      <vt:lpstr>Myriad Pro Bold SemiCond</vt:lpstr>
      <vt:lpstr>Myriad Pro Light SemiExt</vt:lpstr>
      <vt:lpstr>Tahoma</vt:lpstr>
      <vt:lpstr>Times New Roman</vt:lpstr>
      <vt:lpstr>Presentation2</vt:lpstr>
      <vt:lpstr>PowerPoint prezentacija</vt:lpstr>
      <vt:lpstr>Sadržaj</vt:lpstr>
      <vt:lpstr>Uvod</vt:lpstr>
      <vt:lpstr>Financiranje udruga iz nacionalnih sredstava - 1.dio</vt:lpstr>
      <vt:lpstr>Natječaj za dodjelu jednokratnih financijskih podrški za 2020. godinu</vt:lpstr>
      <vt:lpstr>Poziv za  prijavu projekata koje pružaju uslugu savjetovališta za žrtve nasilja u obitelji za 2020. godinu</vt:lpstr>
      <vt:lpstr>Objedinjeni natječaj za obitelj, djecu, mlade i volontere za 2020. godinu</vt:lpstr>
      <vt:lpstr>1. Projekti usmjereni podršci obitelji i promicanju i zaštiti prava djece</vt:lpstr>
      <vt:lpstr>2. Projekti usmjereni prevenciji nasilja nad i među djecom i mladima</vt:lpstr>
      <vt:lpstr>3. Projekti usmjereni mladima</vt:lpstr>
      <vt:lpstr>4. Lokalni i regionalni volonterski centri</vt:lpstr>
      <vt:lpstr> Financiranje udruga iz sredstava  Europskog socijalnog fonda (ESF)  </vt:lpstr>
      <vt:lpstr>Razvoj, širenje i unaprjeđenje kvalitete izvaninstitucijskih socijalnih usluga kao podrška procesu deinstitucionalizacije</vt:lpstr>
      <vt:lpstr>PowerPoint prezentacija</vt:lpstr>
      <vt:lpstr>PowerPoint prezentacija</vt:lpstr>
      <vt:lpstr>PowerPoint prezentacija</vt:lpstr>
      <vt:lpstr>PowerPoint prezentacija</vt:lpstr>
      <vt:lpstr>Podrška programima usmjerenim mladima – faza 2</vt:lpstr>
      <vt:lpstr>PowerPoint prezentacija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Ivana Lučev</dc:creator>
  <cp:lastModifiedBy>Mirna Ćorić</cp:lastModifiedBy>
  <cp:revision>193</cp:revision>
  <dcterms:created xsi:type="dcterms:W3CDTF">2016-11-22T07:50:36Z</dcterms:created>
  <dcterms:modified xsi:type="dcterms:W3CDTF">2020-02-25T16:10:55Z</dcterms:modified>
</cp:coreProperties>
</file>